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5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8" r:id="rId4"/>
    <p:sldMasterId id="2147483661" r:id="rId5"/>
    <p:sldMasterId id="2147483755" r:id="rId6"/>
    <p:sldMasterId id="2147483799" r:id="rId7"/>
    <p:sldMasterId id="2147483843" r:id="rId8"/>
    <p:sldMasterId id="2147483887" r:id="rId9"/>
  </p:sldMasterIdLst>
  <p:notesMasterIdLst>
    <p:notesMasterId r:id="rId42"/>
  </p:notesMasterIdLst>
  <p:handoutMasterIdLst>
    <p:handoutMasterId r:id="rId43"/>
  </p:handoutMasterIdLst>
  <p:sldIdLst>
    <p:sldId id="260" r:id="rId10"/>
    <p:sldId id="375" r:id="rId11"/>
    <p:sldId id="414" r:id="rId12"/>
    <p:sldId id="415" r:id="rId13"/>
    <p:sldId id="416" r:id="rId14"/>
    <p:sldId id="418" r:id="rId15"/>
    <p:sldId id="419" r:id="rId16"/>
    <p:sldId id="440" r:id="rId17"/>
    <p:sldId id="420" r:id="rId18"/>
    <p:sldId id="438" r:id="rId19"/>
    <p:sldId id="439" r:id="rId20"/>
    <p:sldId id="422" r:id="rId21"/>
    <p:sldId id="423" r:id="rId22"/>
    <p:sldId id="427" r:id="rId23"/>
    <p:sldId id="426" r:id="rId24"/>
    <p:sldId id="424" r:id="rId25"/>
    <p:sldId id="428" r:id="rId26"/>
    <p:sldId id="429" r:id="rId27"/>
    <p:sldId id="430" r:id="rId28"/>
    <p:sldId id="441" r:id="rId29"/>
    <p:sldId id="442" r:id="rId30"/>
    <p:sldId id="443" r:id="rId31"/>
    <p:sldId id="431" r:id="rId32"/>
    <p:sldId id="432" r:id="rId33"/>
    <p:sldId id="433" r:id="rId34"/>
    <p:sldId id="435" r:id="rId35"/>
    <p:sldId id="436" r:id="rId36"/>
    <p:sldId id="437" r:id="rId37"/>
    <p:sldId id="444" r:id="rId38"/>
    <p:sldId id="445" r:id="rId39"/>
    <p:sldId id="446" r:id="rId40"/>
    <p:sldId id="351" r:id="rId41"/>
  </p:sldIdLst>
  <p:sldSz cx="24387175" cy="13716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C3C536-1268-4B7C-1C84-0AC67BB62333}" name="Janet Chen" initials="JC" userId="S::Janet.Chen@itechart-group.com::4ec262f5-edb9-4911-a36d-044c53ddc4e1" providerId="AD"/>
  <p188:author id="{52594F65-9D3C-E4E1-8C8B-8D4775A634D1}" name="Jenny Makarchik" initials="JM" userId="S::jenny.makarchik@itechart-group.com::816dbb7a-9a59-450b-a7af-bc67b31d70c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BFC"/>
    <a:srgbClr val="101C57"/>
    <a:srgbClr val="0B4912"/>
    <a:srgbClr val="D0FC53"/>
    <a:srgbClr val="004051"/>
    <a:srgbClr val="5AFB7A"/>
    <a:srgbClr val="52002D"/>
    <a:srgbClr val="FF6FFF"/>
    <a:srgbClr val="39175B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7"/>
    <p:restoredTop sz="94688"/>
  </p:normalViewPr>
  <p:slideViewPr>
    <p:cSldViewPr snapToGrid="0">
      <p:cViewPr varScale="1">
        <p:scale>
          <a:sx n="40" d="100"/>
          <a:sy n="40" d="100"/>
        </p:scale>
        <p:origin x="54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1.fntdata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3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6E191-5492-58ED-D27D-F64485D5E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1ECB4-1E97-E973-732C-E73E231EB2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E9786-8001-A749-A7DB-6E63CFA2EFAC}" type="datetimeFigureOut">
              <a:rPr lang="en-US" smtClean="0">
                <a:latin typeface="Aeonik Pro" panose="020B0503030300000000" pitchFamily="34" charset="0"/>
              </a:rPr>
              <a:t>09-Oct-23</a:t>
            </a:fld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570BD-D410-DAE1-4584-DEAE84BD7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FD3D-E93E-3651-8BCA-51C223DF1D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1227-943E-994B-B9C2-5A075875A343}" type="slidenum">
              <a:rPr lang="en-US" smtClean="0">
                <a:latin typeface="Aeonik Pro" panose="020B0503030300000000" pitchFamily="34" charset="0"/>
              </a:rPr>
              <a:t>‹#›</a:t>
            </a:fld>
            <a:endParaRPr lang="en-US">
              <a:latin typeface="Aeonik Pro" panose="020B05030303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25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92430381-5032-544A-9E57-3C04C243AF4E}" type="datetimeFigureOut">
              <a:rPr lang="en-US" smtClean="0"/>
              <a:pPr/>
              <a:t>09-Oct-23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5EF243BE-001F-FB48-BAAC-3EBF0CAF4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243BE-001F-FB48-BAAC-3EBF0CAF4D9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3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3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5037607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0648154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217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754955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946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66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6772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72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49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9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50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898338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871640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2648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1623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3060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352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39175B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08002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521160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76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6244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4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89174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790531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5934562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794231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89064178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365763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8656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78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438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1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sted by Start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5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73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79008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3388913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904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8775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68748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6178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650567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32044582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12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aling with V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69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3745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9961784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3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2084365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9655661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47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72351085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997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583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1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59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23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3145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389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049632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8945867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0889092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6585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7714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8143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04051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20768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01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3041763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391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2246391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1009028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964349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55073971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2901154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22741373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35943306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31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lued Partner (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654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84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10326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084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121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129859553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2483144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97640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34060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916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091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06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0098343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18185706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8147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9050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10961014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629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4666097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60722116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008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24236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62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68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1529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1320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6540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4675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4183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68170643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7203698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766571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3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Stats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167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22837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00297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B4912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1007227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53ABFC"/>
              </a:solidFill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8218585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409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06003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92010749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5885339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5541277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44152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039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327878133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20502070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1559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6188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20336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1909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1393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282986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84724106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76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830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90143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541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60422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3365148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40820351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851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11409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242671325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32138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17530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404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25970045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211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389721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650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1759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9394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35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5444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528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79806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81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8068934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6049375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11532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95950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840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Interested in partnering?</a:t>
            </a:r>
            <a:br>
              <a:rPr lang="en-US" dirty="0"/>
            </a:br>
            <a:r>
              <a:rPr lang="en-US" dirty="0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96576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4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Awards &amp; recog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8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4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5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5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52002D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52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77903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0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60908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506123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8908247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2935828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30534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689776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256846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04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662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298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81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896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1672961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9163563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8811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4697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52002D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86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70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4323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1444389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431568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1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4193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5537010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9480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40825942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0638247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6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348929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31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238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85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355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54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699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780300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417448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6484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al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9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60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8587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24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52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52002D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164268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04051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4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039147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8292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344004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59022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79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29930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89582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0580720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502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76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6881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736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503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6703353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43684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8621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5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7025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82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10757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2418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923575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2372572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381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5911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4705969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4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42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4" Type="http://schemas.openxmlformats.org/officeDocument/2006/relationships/theme" Target="../theme/theme4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43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9" Type="http://schemas.openxmlformats.org/officeDocument/2006/relationships/slideLayout" Target="../slideLayouts/slideLayout198.xml"/><Relationship Id="rId21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93.xml"/><Relationship Id="rId42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37" Type="http://schemas.openxmlformats.org/officeDocument/2006/relationships/slideLayout" Target="../slideLayouts/slideLayout196.xml"/><Relationship Id="rId40" Type="http://schemas.openxmlformats.org/officeDocument/2006/relationships/slideLayout" Target="../slideLayouts/slideLayout199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4" Type="http://schemas.openxmlformats.org/officeDocument/2006/relationships/theme" Target="../theme/theme5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Relationship Id="rId35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92.xml"/><Relationship Id="rId38" Type="http://schemas.openxmlformats.org/officeDocument/2006/relationships/slideLayout" Target="../slideLayouts/slideLayout197.xml"/><Relationship Id="rId20" Type="http://schemas.openxmlformats.org/officeDocument/2006/relationships/slideLayout" Target="../slideLayouts/slideLayout179.xml"/><Relationship Id="rId41" Type="http://schemas.openxmlformats.org/officeDocument/2006/relationships/slideLayout" Target="../slideLayouts/slideLayout20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20.xml"/><Relationship Id="rId26" Type="http://schemas.openxmlformats.org/officeDocument/2006/relationships/slideLayout" Target="../slideLayouts/slideLayout228.xml"/><Relationship Id="rId39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23.xml"/><Relationship Id="rId34" Type="http://schemas.openxmlformats.org/officeDocument/2006/relationships/slideLayout" Target="../slideLayouts/slideLayout236.xml"/><Relationship Id="rId42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24" Type="http://schemas.openxmlformats.org/officeDocument/2006/relationships/slideLayout" Target="../slideLayouts/slideLayout226.xml"/><Relationship Id="rId32" Type="http://schemas.openxmlformats.org/officeDocument/2006/relationships/slideLayout" Target="../slideLayouts/slideLayout234.xml"/><Relationship Id="rId37" Type="http://schemas.openxmlformats.org/officeDocument/2006/relationships/slideLayout" Target="../slideLayouts/slideLayout239.xml"/><Relationship Id="rId40" Type="http://schemas.openxmlformats.org/officeDocument/2006/relationships/slideLayout" Target="../slideLayouts/slideLayout242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25.xml"/><Relationship Id="rId28" Type="http://schemas.openxmlformats.org/officeDocument/2006/relationships/slideLayout" Target="../slideLayouts/slideLayout230.xml"/><Relationship Id="rId36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33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4.xml"/><Relationship Id="rId27" Type="http://schemas.openxmlformats.org/officeDocument/2006/relationships/slideLayout" Target="../slideLayouts/slideLayout229.xml"/><Relationship Id="rId30" Type="http://schemas.openxmlformats.org/officeDocument/2006/relationships/slideLayout" Target="../slideLayouts/slideLayout232.xml"/><Relationship Id="rId35" Type="http://schemas.openxmlformats.org/officeDocument/2006/relationships/slideLayout" Target="../slideLayouts/slideLayout237.xml"/><Relationship Id="rId43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9.xml"/><Relationship Id="rId25" Type="http://schemas.openxmlformats.org/officeDocument/2006/relationships/slideLayout" Target="../slideLayouts/slideLayout227.xml"/><Relationship Id="rId33" Type="http://schemas.openxmlformats.org/officeDocument/2006/relationships/slideLayout" Target="../slideLayouts/slideLayout235.xml"/><Relationship Id="rId38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22.xml"/><Relationship Id="rId41" Type="http://schemas.openxmlformats.org/officeDocument/2006/relationships/slideLayout" Target="../slideLayouts/slideLayout2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8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49" r:id="rId3"/>
    <p:sldLayoutId id="2147483727" r:id="rId4"/>
    <p:sldLayoutId id="2147483742" r:id="rId5"/>
    <p:sldLayoutId id="2147483743" r:id="rId6"/>
    <p:sldLayoutId id="2147483728" r:id="rId7"/>
    <p:sldLayoutId id="2147483744" r:id="rId8"/>
    <p:sldLayoutId id="2147483750" r:id="rId9"/>
    <p:sldLayoutId id="2147483729" r:id="rId10"/>
    <p:sldLayoutId id="2147483754" r:id="rId11"/>
    <p:sldLayoutId id="2147483733" r:id="rId12"/>
    <p:sldLayoutId id="2147483734" r:id="rId13"/>
    <p:sldLayoutId id="2147483735" r:id="rId14"/>
    <p:sldLayoutId id="2147483751" r:id="rId15"/>
    <p:sldLayoutId id="2147483736" r:id="rId16"/>
    <p:sldLayoutId id="2147483737" r:id="rId17"/>
    <p:sldLayoutId id="2147483738" r:id="rId18"/>
    <p:sldLayoutId id="2147483752" r:id="rId19"/>
    <p:sldLayoutId id="2147483745" r:id="rId20"/>
    <p:sldLayoutId id="2147483739" r:id="rId21"/>
    <p:sldLayoutId id="2147483730" r:id="rId22"/>
    <p:sldLayoutId id="2147483731" r:id="rId23"/>
    <p:sldLayoutId id="2147483732" r:id="rId24"/>
    <p:sldLayoutId id="2147483746" r:id="rId25"/>
    <p:sldLayoutId id="2147483747" r:id="rId26"/>
    <p:sldLayoutId id="2147483748" r:id="rId27"/>
    <p:sldLayoutId id="2147483740" r:id="rId28"/>
    <p:sldLayoutId id="2147483753" r:id="rId29"/>
    <p:sldLayoutId id="214748374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52002D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52002D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569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0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12" r:id="rId9"/>
    <p:sldLayoutId id="2147483694" r:id="rId10"/>
    <p:sldLayoutId id="2147483663" r:id="rId11"/>
    <p:sldLayoutId id="2147483693" r:id="rId12"/>
    <p:sldLayoutId id="2147483676" r:id="rId13"/>
    <p:sldLayoutId id="2147483689" r:id="rId14"/>
    <p:sldLayoutId id="2147483703" r:id="rId15"/>
    <p:sldLayoutId id="2147483711" r:id="rId16"/>
    <p:sldLayoutId id="2147483680" r:id="rId17"/>
    <p:sldLayoutId id="2147483690" r:id="rId18"/>
    <p:sldLayoutId id="2147483664" r:id="rId19"/>
    <p:sldLayoutId id="2147483681" r:id="rId20"/>
    <p:sldLayoutId id="2147483674" r:id="rId21"/>
    <p:sldLayoutId id="2147483710" r:id="rId22"/>
    <p:sldLayoutId id="2147483673" r:id="rId23"/>
    <p:sldLayoutId id="2147483691" r:id="rId24"/>
    <p:sldLayoutId id="2147483713" r:id="rId25"/>
    <p:sldLayoutId id="2147483714" r:id="rId26"/>
    <p:sldLayoutId id="2147483715" r:id="rId27"/>
    <p:sldLayoutId id="2147483706" r:id="rId28"/>
    <p:sldLayoutId id="2147483707" r:id="rId29"/>
    <p:sldLayoutId id="2147483708" r:id="rId30"/>
    <p:sldLayoutId id="2147483709" r:id="rId31"/>
    <p:sldLayoutId id="2147483682" r:id="rId32"/>
    <p:sldLayoutId id="2147483683" r:id="rId33"/>
    <p:sldLayoutId id="2147483685" r:id="rId34"/>
    <p:sldLayoutId id="2147483684" r:id="rId35"/>
    <p:sldLayoutId id="2147483686" r:id="rId36"/>
    <p:sldLayoutId id="2147483701" r:id="rId37"/>
    <p:sldLayoutId id="2147483700" r:id="rId38"/>
    <p:sldLayoutId id="2147483702" r:id="rId39"/>
    <p:sldLayoutId id="2147483677" r:id="rId40"/>
    <p:sldLayoutId id="2147483692" r:id="rId41"/>
    <p:sldLayoutId id="2147483688" r:id="rId42"/>
    <p:sldLayoutId id="2147483671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39175B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39175B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39175B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39175B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503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04051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04051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04051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04051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69240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B4912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B4912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B4912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7091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101C57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101C57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101C57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12687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27" r:id="rId40"/>
    <p:sldLayoutId id="2147483928" r:id="rId41"/>
    <p:sldLayoutId id="2147483929" r:id="rId42"/>
    <p:sldLayoutId id="2147483930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6C946E-4015-13EA-6008-6DC2E70A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2" y="7289071"/>
            <a:ext cx="16863909" cy="5267975"/>
          </a:xfrm>
        </p:spPr>
        <p:txBody>
          <a:bodyPr/>
          <a:lstStyle/>
          <a:p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Diving into </a:t>
            </a:r>
            <a:r>
              <a:rPr lang="en-US" sz="10000" b="1" i="0" dirty="0" err="1">
                <a:solidFill>
                  <a:srgbClr val="000000"/>
                </a:solidFill>
                <a:effectLst/>
                <a:latin typeface="WordVisi_MSFontService"/>
              </a:rPr>
              <a:t>NestJS</a:t>
            </a:r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: Building </a:t>
            </a:r>
            <a:r>
              <a:rPr lang="en-US" sz="10000" b="1" dirty="0">
                <a:solidFill>
                  <a:srgbClr val="000000"/>
                </a:solidFill>
                <a:latin typeface="WordVisi_MSFontService"/>
              </a:rPr>
              <a:t>Enterprise</a:t>
            </a:r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 Web Applications</a:t>
            </a:r>
            <a:endParaRPr lang="en-US" sz="70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D9EED8B-D959-76E3-47F7-F64B0671AB63}"/>
              </a:ext>
            </a:extLst>
          </p:cNvPr>
          <p:cNvSpPr txBox="1">
            <a:spLocks/>
          </p:cNvSpPr>
          <p:nvPr/>
        </p:nvSpPr>
        <p:spPr>
          <a:xfrm>
            <a:off x="635522" y="453552"/>
            <a:ext cx="14099381" cy="1584254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52002D"/>
                </a:solidFill>
              </a:rPr>
              <a:t>COURSE</a:t>
            </a:r>
            <a:br>
              <a:rPr lang="en-US" sz="2800" dirty="0">
                <a:solidFill>
                  <a:srgbClr val="52002D"/>
                </a:solidFill>
              </a:rPr>
            </a:br>
            <a:r>
              <a:rPr lang="en-US" sz="2800" dirty="0">
                <a:solidFill>
                  <a:srgbClr val="52002D"/>
                </a:solidFill>
              </a:rPr>
              <a:t>- - -</a:t>
            </a:r>
            <a:br>
              <a:rPr lang="en-US" dirty="0">
                <a:solidFill>
                  <a:srgbClr val="52002D"/>
                </a:solidFill>
              </a:rPr>
            </a:br>
            <a:r>
              <a:rPr lang="en-US" sz="4800" dirty="0" err="1">
                <a:solidFill>
                  <a:srgbClr val="52002D"/>
                </a:solidFill>
              </a:rPr>
              <a:t>NestJS</a:t>
            </a:r>
            <a:r>
              <a:rPr lang="en-US" sz="4800" dirty="0">
                <a:solidFill>
                  <a:srgbClr val="52002D"/>
                </a:solidFill>
              </a:rPr>
              <a:t> – NodeJS Framework</a:t>
            </a:r>
            <a:endParaRPr lang="en-US" dirty="0">
              <a:solidFill>
                <a:srgbClr val="52002D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E4878B-7C76-D6CD-D719-51D63C06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78336" y="829725"/>
            <a:ext cx="4744749" cy="45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C3CF-82D8-0AF8-851C-7615D632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550" y="4470538"/>
            <a:ext cx="2034073" cy="2034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Exception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Exception Filter </a:t>
            </a:r>
            <a:r>
              <a:rPr lang="en-US" sz="5400" dirty="0"/>
              <a:t>is a specialized class that helps in handling exceptions that occur during the processing of requests and responses</a:t>
            </a:r>
          </a:p>
        </p:txBody>
      </p:sp>
    </p:spTree>
    <p:extLst>
      <p:ext uri="{BB962C8B-B14F-4D97-AF65-F5344CB8AC3E}">
        <p14:creationId xmlns:p14="http://schemas.microsoft.com/office/powerpoint/2010/main" val="312751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Exception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7B86C-E099-D2A3-B5F8-0CCBC60A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336" y="3864429"/>
            <a:ext cx="15430500" cy="624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F01F5B-2EC6-6557-9CC3-C501D52E1585}"/>
              </a:ext>
            </a:extLst>
          </p:cNvPr>
          <p:cNvSpPr txBox="1"/>
          <p:nvPr/>
        </p:nvSpPr>
        <p:spPr>
          <a:xfrm>
            <a:off x="1687316" y="10112829"/>
            <a:ext cx="21012539" cy="236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NestJS</a:t>
            </a: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 build-in global exception filter that handles exceptions of type </a:t>
            </a:r>
            <a:r>
              <a:rPr lang="en-US" sz="52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HttpException</a:t>
            </a: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2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Exception Filter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469B2-7FE0-773A-906E-88DA2063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50" y="4613281"/>
            <a:ext cx="14162397" cy="6754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9A0BC2-5A36-213C-BF92-2054ABDC7217}"/>
              </a:ext>
            </a:extLst>
          </p:cNvPr>
          <p:cNvSpPr txBox="1"/>
          <p:nvPr/>
        </p:nvSpPr>
        <p:spPr>
          <a:xfrm>
            <a:off x="16103696" y="4151539"/>
            <a:ext cx="6774965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dirty="0"/>
              <a:t>As a result, we have a nice error response for the client</a:t>
            </a:r>
          </a:p>
        </p:txBody>
      </p:sp>
    </p:spTree>
    <p:extLst>
      <p:ext uri="{BB962C8B-B14F-4D97-AF65-F5344CB8AC3E}">
        <p14:creationId xmlns:p14="http://schemas.microsoft.com/office/powerpoint/2010/main" val="105291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Exception Filter -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01F5B-2EC6-6557-9CC3-C501D52E1585}"/>
              </a:ext>
            </a:extLst>
          </p:cNvPr>
          <p:cNvSpPr txBox="1"/>
          <p:nvPr/>
        </p:nvSpPr>
        <p:spPr>
          <a:xfrm>
            <a:off x="15539197" y="3811384"/>
            <a:ext cx="8426092" cy="596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create custom exception filters and modify the returned response with error by using @Catch decorator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3CAD9-3658-C4C0-8E6C-75E9F73B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57" y="3829742"/>
            <a:ext cx="13948907" cy="86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Nest CLI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Nest CLI </a:t>
            </a:r>
            <a:r>
              <a:rPr lang="en-US" sz="5400" dirty="0"/>
              <a:t>is a command-line interface tool that helps you to initialize, develop, and maintain your Nest applications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759910-069A-FD8A-5F95-AF19504A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034" y="4299604"/>
            <a:ext cx="2409106" cy="24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Nest CLI -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366C4-D3DF-3B09-D7D8-66F42ABF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036" y="5372876"/>
            <a:ext cx="16157102" cy="4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Nest CLI -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A2AF7-40A8-789F-CD5B-FF928ED03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" r="992"/>
          <a:stretch/>
        </p:blipFill>
        <p:spPr>
          <a:xfrm>
            <a:off x="4548328" y="4124131"/>
            <a:ext cx="15290517" cy="83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Data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7484F-CE4D-F27C-C184-D72BA18837D0}"/>
              </a:ext>
            </a:extLst>
          </p:cNvPr>
          <p:cNvSpPr txBox="1"/>
          <p:nvPr/>
        </p:nvSpPr>
        <p:spPr>
          <a:xfrm>
            <a:off x="2611903" y="3807723"/>
            <a:ext cx="19163368" cy="228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Data validation </a:t>
            </a:r>
            <a:r>
              <a:rPr lang="en-US" sz="5000" dirty="0"/>
              <a:t>plays a crucial role in ensuring the integrity and security of the information being processed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198365-4634-C03F-6114-A63025C727AE}"/>
              </a:ext>
            </a:extLst>
          </p:cNvPr>
          <p:cNvGrpSpPr/>
          <p:nvPr/>
        </p:nvGrpSpPr>
        <p:grpSpPr>
          <a:xfrm>
            <a:off x="4541585" y="7626884"/>
            <a:ext cx="15304004" cy="2821893"/>
            <a:chOff x="4510239" y="7212214"/>
            <a:chExt cx="15304004" cy="2821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4642BB-769F-D3D0-E928-7EC290ED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02225" y="7262464"/>
              <a:ext cx="1982723" cy="18510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F038931-DBD5-D12D-3732-515D51D1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08784" y="7212214"/>
              <a:ext cx="1901308" cy="19013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1521E8-A44B-265D-8BFD-D7C68E6E3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977081" y="7363683"/>
              <a:ext cx="1775927" cy="17759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D46C18-D1F0-B902-6454-7A0AC4DF4F2A}"/>
                </a:ext>
              </a:extLst>
            </p:cNvPr>
            <p:cNvSpPr txBox="1"/>
            <p:nvPr/>
          </p:nvSpPr>
          <p:spPr>
            <a:xfrm>
              <a:off x="4510239" y="9326221"/>
              <a:ext cx="389839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Injection Attacks</a:t>
              </a:r>
              <a:endParaRPr lang="ru-UZ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438447-3229-E6F8-E29C-A797F72880A9}"/>
                </a:ext>
              </a:extLst>
            </p:cNvPr>
            <p:cNvSpPr txBox="1"/>
            <p:nvPr/>
          </p:nvSpPr>
          <p:spPr>
            <a:xfrm>
              <a:off x="10244387" y="9326220"/>
              <a:ext cx="389839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Invalid Inputs</a:t>
              </a:r>
              <a:endParaRPr lang="ru-UZ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E3BF2-F1F7-E30B-CC83-2AC0D731F537}"/>
                </a:ext>
              </a:extLst>
            </p:cNvPr>
            <p:cNvSpPr txBox="1"/>
            <p:nvPr/>
          </p:nvSpPr>
          <p:spPr>
            <a:xfrm>
              <a:off x="15915845" y="9326219"/>
              <a:ext cx="389839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Integrity</a:t>
              </a:r>
              <a:endParaRPr lang="ru-UZ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04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Data validation - DTO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8FE9C-F6F7-887E-D176-0BB587D3BE57}"/>
              </a:ext>
            </a:extLst>
          </p:cNvPr>
          <p:cNvSpPr txBox="1"/>
          <p:nvPr/>
        </p:nvSpPr>
        <p:spPr>
          <a:xfrm>
            <a:off x="2611903" y="3807723"/>
            <a:ext cx="19163368" cy="228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DTO </a:t>
            </a:r>
            <a:r>
              <a:rPr lang="en-US" sz="5000" dirty="0">
                <a:cs typeface="Calibri" panose="020F0502020204030204" pitchFamily="34" charset="0"/>
              </a:rPr>
              <a:t>means Data Transfer Object. In </a:t>
            </a:r>
            <a:r>
              <a:rPr lang="en-US" sz="5000" dirty="0" err="1">
                <a:cs typeface="Calibri" panose="020F0502020204030204" pitchFamily="34" charset="0"/>
              </a:rPr>
              <a:t>NestJS</a:t>
            </a:r>
            <a:r>
              <a:rPr lang="en-US" sz="5000" dirty="0">
                <a:cs typeface="Calibri" panose="020F0502020204030204" pitchFamily="34" charset="0"/>
              </a:rPr>
              <a:t>, DTOs are used to validate incoming data with the help of decorators from class-validator package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00305-E4B1-C95B-7F39-874FCCC4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4248" y="6691481"/>
            <a:ext cx="15598677" cy="49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Data validation - DTO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9BD59-F455-1687-DB6D-F126BBD5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695" y="4133144"/>
            <a:ext cx="10279783" cy="82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7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7456743" cy="950547"/>
          </a:xfrm>
        </p:spPr>
        <p:txBody>
          <a:bodyPr/>
          <a:lstStyle/>
          <a:p>
            <a:r>
              <a:rPr lang="en-US" sz="8000" b="1" dirty="0"/>
              <a:t>Agenda for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2E099-202E-42F0-0417-4BD7C568A221}"/>
              </a:ext>
            </a:extLst>
          </p:cNvPr>
          <p:cNvSpPr txBox="1"/>
          <p:nvPr/>
        </p:nvSpPr>
        <p:spPr>
          <a:xfrm>
            <a:off x="1023938" y="3888930"/>
            <a:ext cx="14425612" cy="8112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NestJS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4400" dirty="0">
                <a:latin typeface="Calibri" panose="020F0502020204030204"/>
              </a:rPr>
              <a:t>Dependency Injection &amp; Decorators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</a:t>
            </a:r>
            <a:r>
              <a:rPr lang="en-US" sz="4400" dirty="0" err="1">
                <a:latin typeface="Calibri" panose="020F0502020204030204"/>
              </a:rPr>
              <a:t>NestJS</a:t>
            </a:r>
            <a:r>
              <a:rPr lang="en-US" sz="4400" dirty="0">
                <a:latin typeface="Calibri" panose="020F0502020204030204"/>
              </a:rPr>
              <a:t> Entities: Modules, Controllers, Providers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</a:t>
            </a:r>
            <a:r>
              <a:rPr lang="en-US" sz="4400" dirty="0" err="1">
                <a:latin typeface="Calibri" panose="020F0502020204030204"/>
              </a:rPr>
              <a:t>NestJS</a:t>
            </a:r>
            <a:r>
              <a:rPr lang="en-US" sz="4400" dirty="0">
                <a:latin typeface="Calibri" panose="020F0502020204030204"/>
              </a:rPr>
              <a:t> Entities: Guards, Filters, Interceptors, Pipes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 CLI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4400" dirty="0">
                <a:latin typeface="Calibri" panose="020F0502020204030204"/>
              </a:rPr>
              <a:t>Data validation &amp; Databases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 in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NestJS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AB4A7-1244-F51D-FBB5-B4429E52AD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9550" y="3888930"/>
            <a:ext cx="8743951" cy="87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23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File upload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16706850" y="4505325"/>
            <a:ext cx="7173914" cy="494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dirty="0"/>
              <a:t>With </a:t>
            </a:r>
            <a:r>
              <a:rPr lang="en-US" sz="5400" dirty="0" err="1"/>
              <a:t>FileInteceptor</a:t>
            </a:r>
            <a:r>
              <a:rPr lang="en-US" sz="5400" dirty="0"/>
              <a:t> and @UploadedFile decorator, we can get uploaded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A3C73-5A1B-8634-DC1B-0F6ECE3A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4505325"/>
            <a:ext cx="152590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File upload - With Body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16706850" y="4505325"/>
            <a:ext cx="7173914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dirty="0"/>
              <a:t>We can easily combine file upload with @Body decorator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9336A-A1F5-F0A9-F280-4A02EB64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5" y="4714875"/>
            <a:ext cx="15279428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File upload - File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14782800" y="4362450"/>
            <a:ext cx="7173914" cy="494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dirty="0" err="1"/>
              <a:t>NestJS</a:t>
            </a:r>
            <a:r>
              <a:rPr lang="en-US" sz="5400" dirty="0"/>
              <a:t> provides us with classes to validate incoming files with special </a:t>
            </a:r>
            <a:r>
              <a:rPr lang="en-US" sz="5400" dirty="0" err="1"/>
              <a:t>ParseFilePipe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5C918-88C2-45CA-168B-99C5D41D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3" y="4362450"/>
            <a:ext cx="12742863" cy="72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24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 err="1"/>
              <a:t>NestJS</a:t>
            </a:r>
            <a:r>
              <a:rPr lang="en-US" sz="8000" b="1" dirty="0"/>
              <a:t> and Databases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7484F-CE4D-F27C-C184-D72BA18837D0}"/>
              </a:ext>
            </a:extLst>
          </p:cNvPr>
          <p:cNvSpPr txBox="1"/>
          <p:nvPr/>
        </p:nvSpPr>
        <p:spPr>
          <a:xfrm>
            <a:off x="2965194" y="9728433"/>
            <a:ext cx="19163368" cy="245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NestJS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is </a:t>
            </a:r>
            <a:r>
              <a:rPr lang="en-US" sz="5400" dirty="0"/>
              <a:t>database agnostic, which means that we can easily integrate it with any SQL or NoSQL database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5AC238CD-5CE0-64F3-6B21-FA7A5E6A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251" y="3783029"/>
            <a:ext cx="5064389" cy="3165243"/>
          </a:xfrm>
          <a:prstGeom prst="rect">
            <a:avLst/>
          </a:prstGeom>
        </p:spPr>
      </p:pic>
      <p:pic>
        <p:nvPicPr>
          <p:cNvPr id="7" name="Picture 6" descr="A blue text with a feather&#10;&#10;Description automatically generated">
            <a:extLst>
              <a:ext uri="{FF2B5EF4-FFF2-40B4-BE49-F238E27FC236}">
                <a16:creationId xmlns:a16="http://schemas.microsoft.com/office/drawing/2014/main" id="{7A2E9FB3-A222-68F1-0779-471FFD7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40" y="6225922"/>
            <a:ext cx="5411787" cy="2564257"/>
          </a:xfrm>
          <a:prstGeom prst="rect">
            <a:avLst/>
          </a:prstGeom>
        </p:spPr>
      </p:pic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08A1C5F3-F0DE-3DE9-4AE7-259552FA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11" y="3975779"/>
            <a:ext cx="6056023" cy="2067564"/>
          </a:xfrm>
          <a:prstGeom prst="rect">
            <a:avLst/>
          </a:prstGeom>
        </p:spPr>
      </p:pic>
      <p:pic>
        <p:nvPicPr>
          <p:cNvPr id="12" name="Picture 11" descr="A black background with black text&#10;&#10;Description automatically generated">
            <a:extLst>
              <a:ext uri="{FF2B5EF4-FFF2-40B4-BE49-F238E27FC236}">
                <a16:creationId xmlns:a16="http://schemas.microsoft.com/office/drawing/2014/main" id="{2CE0DBA4-8D59-9A11-275E-57938A7B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9021" y="4840555"/>
            <a:ext cx="8535987" cy="5334992"/>
          </a:xfrm>
          <a:prstGeom prst="rect">
            <a:avLst/>
          </a:prstGeom>
        </p:spPr>
      </p:pic>
      <p:pic>
        <p:nvPicPr>
          <p:cNvPr id="21" name="Picture 20" descr="A logo with a dolphin&#10;&#10;Description automatically generated">
            <a:extLst>
              <a:ext uri="{FF2B5EF4-FFF2-40B4-BE49-F238E27FC236}">
                <a16:creationId xmlns:a16="http://schemas.microsoft.com/office/drawing/2014/main" id="{7530BC4B-2030-B176-A3DE-E2F8A1CF7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7136" y="3930744"/>
            <a:ext cx="4275692" cy="22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9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 err="1"/>
              <a:t>NestJS</a:t>
            </a:r>
            <a:r>
              <a:rPr lang="en-US" sz="8000" b="1" dirty="0"/>
              <a:t> and Databases</a:t>
            </a:r>
            <a:r>
              <a:rPr lang="ru-RU" sz="8000" b="1" dirty="0"/>
              <a:t> </a:t>
            </a:r>
            <a:r>
              <a:rPr lang="en-US" sz="8000" b="1" dirty="0"/>
              <a:t>– ORM/ODM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7484F-CE4D-F27C-C184-D72BA18837D0}"/>
              </a:ext>
            </a:extLst>
          </p:cNvPr>
          <p:cNvSpPr txBox="1"/>
          <p:nvPr/>
        </p:nvSpPr>
        <p:spPr>
          <a:xfrm>
            <a:off x="1652038" y="3612113"/>
            <a:ext cx="21083097" cy="1127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In addition, you can integrate popular ORM/ODM with </a:t>
            </a:r>
            <a:r>
              <a:rPr lang="en-US" sz="5000" dirty="0" err="1">
                <a:cs typeface="Calibri" panose="020F0502020204030204" pitchFamily="34" charset="0"/>
              </a:rPr>
              <a:t>NestJS</a:t>
            </a:r>
            <a:r>
              <a:rPr lang="en-US" sz="5000" dirty="0">
                <a:cs typeface="Calibri" panose="020F0502020204030204" pitchFamily="34" charset="0"/>
              </a:rPr>
              <a:t> via ready modules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6" name="Picture 5" descr="A black and blue logo&#10;&#10;Description automatically generated">
            <a:extLst>
              <a:ext uri="{FF2B5EF4-FFF2-40B4-BE49-F238E27FC236}">
                <a16:creationId xmlns:a16="http://schemas.microsoft.com/office/drawing/2014/main" id="{B564B419-A9A4-E573-C381-A3B55B2F33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628" y="5591532"/>
            <a:ext cx="6400154" cy="3200077"/>
          </a:xfrm>
          <a:prstGeom prst="rect">
            <a:avLst/>
          </a:prstGeom>
        </p:spPr>
      </p:pic>
      <p:pic>
        <p:nvPicPr>
          <p:cNvPr id="9" name="Picture 8" descr="A black background with text and symbols&#10;&#10;Description automatically generated">
            <a:extLst>
              <a:ext uri="{FF2B5EF4-FFF2-40B4-BE49-F238E27FC236}">
                <a16:creationId xmlns:a16="http://schemas.microsoft.com/office/drawing/2014/main" id="{37CCFCC6-8984-BED7-83E0-4D05CDAE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68" y="8636889"/>
            <a:ext cx="6876734" cy="3486658"/>
          </a:xfrm>
          <a:prstGeom prst="rect">
            <a:avLst/>
          </a:prstGeom>
        </p:spPr>
      </p:pic>
      <p:pic>
        <p:nvPicPr>
          <p:cNvPr id="13" name="Picture 12" descr="A logo with a triangle and a triangle&#10;&#10;Description automatically generated">
            <a:extLst>
              <a:ext uri="{FF2B5EF4-FFF2-40B4-BE49-F238E27FC236}">
                <a16:creationId xmlns:a16="http://schemas.microsoft.com/office/drawing/2014/main" id="{210969F4-B019-A94C-B342-360967F17D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92257" y="4937501"/>
            <a:ext cx="5667058" cy="4253566"/>
          </a:xfrm>
          <a:prstGeom prst="rect">
            <a:avLst/>
          </a:prstGeom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0E90C5E-AF7E-BCF0-9FBC-9140687BFC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9394" y="5090216"/>
            <a:ext cx="6108384" cy="3054192"/>
          </a:xfrm>
          <a:prstGeom prst="rect">
            <a:avLst/>
          </a:prstGeom>
        </p:spPr>
      </p:pic>
      <p:pic>
        <p:nvPicPr>
          <p:cNvPr id="19" name="Picture 18" descr="A logo with a wheel&#10;&#10;Description automatically generated with medium confidence">
            <a:extLst>
              <a:ext uri="{FF2B5EF4-FFF2-40B4-BE49-F238E27FC236}">
                <a16:creationId xmlns:a16="http://schemas.microsoft.com/office/drawing/2014/main" id="{AEA395C2-AB1F-A7A1-2F9E-31020C591BB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9461" y="8976656"/>
            <a:ext cx="5516376" cy="30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0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Authentication and Authorization</a:t>
            </a:r>
          </a:p>
        </p:txBody>
      </p:sp>
      <p:pic>
        <p:nvPicPr>
          <p:cNvPr id="9" name="Picture 8" descr="A person's hands touching a tablet and a phone&#10;&#10;Description automatically generated">
            <a:extLst>
              <a:ext uri="{FF2B5EF4-FFF2-40B4-BE49-F238E27FC236}">
                <a16:creationId xmlns:a16="http://schemas.microsoft.com/office/drawing/2014/main" id="{AA07C549-1CBC-DDD0-74CA-0141BBC0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896" y="3571515"/>
            <a:ext cx="8790960" cy="8790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DA60F-F2E7-B5F7-AA15-896213B54FCD}"/>
              </a:ext>
            </a:extLst>
          </p:cNvPr>
          <p:cNvSpPr txBox="1"/>
          <p:nvPr/>
        </p:nvSpPr>
        <p:spPr>
          <a:xfrm>
            <a:off x="692174" y="3854708"/>
            <a:ext cx="9861938" cy="3204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dirty="0">
                <a:cs typeface="Calibri" panose="020F0502020204030204" pitchFamily="34" charset="0"/>
              </a:rPr>
              <a:t>Authentication</a:t>
            </a:r>
            <a:endParaRPr lang="en-US" sz="50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It is answering to question “Who you are?”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A53BD-FEB7-FB9E-9BD6-26E3B78EC37E}"/>
              </a:ext>
            </a:extLst>
          </p:cNvPr>
          <p:cNvSpPr txBox="1"/>
          <p:nvPr/>
        </p:nvSpPr>
        <p:spPr>
          <a:xfrm>
            <a:off x="692174" y="7966995"/>
            <a:ext cx="9861938" cy="3204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dirty="0">
                <a:cs typeface="Calibri" panose="020F0502020204030204" pitchFamily="34" charset="0"/>
              </a:rPr>
              <a:t>Authorization</a:t>
            </a:r>
            <a:endParaRPr lang="en-US" sz="50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It is answering to question “What can you do?”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8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Authentication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015BC-2CD4-354B-EF9B-9056E64EEC7D}"/>
              </a:ext>
            </a:extLst>
          </p:cNvPr>
          <p:cNvSpPr txBox="1"/>
          <p:nvPr/>
        </p:nvSpPr>
        <p:spPr>
          <a:xfrm>
            <a:off x="931120" y="3607551"/>
            <a:ext cx="17431525" cy="574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NestJS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supports a variety of different authentication techniques: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Session (Local)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JWT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OpenID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OAuth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5" name="Picture 4" descr="A computer with a fingerprint and padlock&#10;&#10;Description automatically generated">
            <a:extLst>
              <a:ext uri="{FF2B5EF4-FFF2-40B4-BE49-F238E27FC236}">
                <a16:creationId xmlns:a16="http://schemas.microsoft.com/office/drawing/2014/main" id="{E75149D0-9FCE-2C16-666A-D9C2F722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362" y="6057074"/>
            <a:ext cx="5747657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Authentication -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015BC-2CD4-354B-EF9B-9056E64EEC7D}"/>
              </a:ext>
            </a:extLst>
          </p:cNvPr>
          <p:cNvSpPr txBox="1"/>
          <p:nvPr/>
        </p:nvSpPr>
        <p:spPr>
          <a:xfrm>
            <a:off x="949783" y="3980775"/>
            <a:ext cx="12971492" cy="4589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Common patterns for authentication in </a:t>
            </a:r>
            <a:r>
              <a:rPr lang="en-US" sz="5000" dirty="0" err="1">
                <a:cs typeface="Calibri" panose="020F0502020204030204" pitchFamily="34" charset="0"/>
              </a:rPr>
              <a:t>NestJS</a:t>
            </a:r>
            <a:r>
              <a:rPr lang="en-US" sz="5000" dirty="0">
                <a:cs typeface="Calibri" panose="020F0502020204030204" pitchFamily="34" charset="0"/>
              </a:rPr>
              <a:t>: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Dedicated module for authentication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Auth strategy/</a:t>
            </a: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ies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Auth guard</a:t>
            </a:r>
          </a:p>
        </p:txBody>
      </p:sp>
      <p:pic>
        <p:nvPicPr>
          <p:cNvPr id="4" name="Picture 3" descr="A computer with a fingerprint and padlock&#10;&#10;Description automatically generated">
            <a:extLst>
              <a:ext uri="{FF2B5EF4-FFF2-40B4-BE49-F238E27FC236}">
                <a16:creationId xmlns:a16="http://schemas.microsoft.com/office/drawing/2014/main" id="{B70DD710-0294-6ABD-19CF-2D57CDB0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362" y="6057074"/>
            <a:ext cx="5747657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8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Authorization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015BC-2CD4-354B-EF9B-9056E64EEC7D}"/>
              </a:ext>
            </a:extLst>
          </p:cNvPr>
          <p:cNvSpPr txBox="1"/>
          <p:nvPr/>
        </p:nvSpPr>
        <p:spPr>
          <a:xfrm>
            <a:off x="931120" y="3607551"/>
            <a:ext cx="17431525" cy="574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NestJS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supports a variety of different authorization techniques: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Role-based access control (RBAC)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Claims-based </a:t>
            </a:r>
            <a:r>
              <a:rPr lang="en-US" sz="5000" dirty="0">
                <a:cs typeface="Calibri" panose="020F0502020204030204" pitchFamily="34" charset="0"/>
              </a:rPr>
              <a:t>access control</a:t>
            </a:r>
            <a:r>
              <a:rPr kumimoji="0" lang="ru-RU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(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CBAC)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Attribute-based access control (ABAC)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Etc.</a:t>
            </a:r>
            <a:endParaRPr kumimoji="0" lang="en-UZ" sz="5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6" name="Picture 5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E7E4EDB1-A56D-C630-5947-AAF9692D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837" y="6543900"/>
            <a:ext cx="5615061" cy="56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6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B3A553C-9BA7-4513-EA29-F8C48FB25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4229" y="6768765"/>
            <a:ext cx="2455063" cy="2455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E2DC8E-B965-7896-6B46-7595E45453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1605" y="6875876"/>
            <a:ext cx="1982723" cy="1982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015BC-2CD4-354B-EF9B-9056E64EEC7D}"/>
              </a:ext>
            </a:extLst>
          </p:cNvPr>
          <p:cNvSpPr txBox="1"/>
          <p:nvPr/>
        </p:nvSpPr>
        <p:spPr>
          <a:xfrm>
            <a:off x="2288364" y="3855201"/>
            <a:ext cx="19810445" cy="1210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Authentication is Authorization </a:t>
            </a:r>
            <a:r>
              <a:rPr lang="en-US" sz="5400" b="1" dirty="0">
                <a:cs typeface="Calibri" panose="020F0502020204030204" pitchFamily="34" charset="0"/>
              </a:rPr>
              <a:t>are not the only things </a:t>
            </a:r>
            <a:r>
              <a:rPr lang="en-US" sz="5400" dirty="0">
                <a:cs typeface="Calibri" panose="020F0502020204030204" pitchFamily="34" charset="0"/>
              </a:rPr>
              <a:t>in security!</a:t>
            </a:r>
            <a:endParaRPr kumimoji="0" lang="en-UZ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4F1EA-C226-F74F-9716-114305329E17}"/>
              </a:ext>
            </a:extLst>
          </p:cNvPr>
          <p:cNvSpPr txBox="1"/>
          <p:nvPr/>
        </p:nvSpPr>
        <p:spPr>
          <a:xfrm>
            <a:off x="1077970" y="9071298"/>
            <a:ext cx="38983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and hashing</a:t>
            </a:r>
            <a:endParaRPr lang="ru-U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2288-9293-D094-2D78-EDCE213B8D11}"/>
              </a:ext>
            </a:extLst>
          </p:cNvPr>
          <p:cNvSpPr txBox="1"/>
          <p:nvPr/>
        </p:nvSpPr>
        <p:spPr>
          <a:xfrm>
            <a:off x="8560900" y="9047137"/>
            <a:ext cx="389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CORS</a:t>
            </a:r>
            <a:endParaRPr lang="ru-U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6ACC8-B2E4-A17D-4890-36DE210DA3E7}"/>
              </a:ext>
            </a:extLst>
          </p:cNvPr>
          <p:cNvSpPr txBox="1"/>
          <p:nvPr/>
        </p:nvSpPr>
        <p:spPr>
          <a:xfrm>
            <a:off x="15540778" y="8945917"/>
            <a:ext cx="38983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Vulnerabilities and exploits</a:t>
            </a:r>
            <a:endParaRPr lang="ru-U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8C504-0708-100C-845A-704FBA7285E1}"/>
              </a:ext>
            </a:extLst>
          </p:cNvPr>
          <p:cNvSpPr txBox="1"/>
          <p:nvPr/>
        </p:nvSpPr>
        <p:spPr>
          <a:xfrm>
            <a:off x="19648571" y="9121550"/>
            <a:ext cx="389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Rate limiting</a:t>
            </a:r>
            <a:endParaRPr lang="ru-UZ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48CE90-F136-F545-63AE-92FC97DD21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371" y="6983381"/>
            <a:ext cx="1901308" cy="1901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FE29BA-3509-0EE8-81C9-2B1ED4FF2F57}"/>
              </a:ext>
            </a:extLst>
          </p:cNvPr>
          <p:cNvSpPr txBox="1"/>
          <p:nvPr/>
        </p:nvSpPr>
        <p:spPr>
          <a:xfrm>
            <a:off x="5085826" y="9097388"/>
            <a:ext cx="389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  <a:endParaRPr lang="ru-U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62506-4FB2-4C10-13D2-8BB6C7E6B52F}"/>
              </a:ext>
            </a:extLst>
          </p:cNvPr>
          <p:cNvSpPr txBox="1"/>
          <p:nvPr/>
        </p:nvSpPr>
        <p:spPr>
          <a:xfrm>
            <a:off x="11954561" y="8972007"/>
            <a:ext cx="3898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endParaRPr lang="ru-UZ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2F701C5-FEBA-9AE8-B68F-C00E97E932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39771" y="7032815"/>
            <a:ext cx="1913102" cy="19131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7B405FF-4B49-AB60-4EDE-AA16E82A73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56778" y="7032815"/>
            <a:ext cx="1866397" cy="18663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7E75A64-FD46-A5D2-835E-53AD0BDA6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1219" y="6952008"/>
            <a:ext cx="1913102" cy="19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F09885-8825-1884-BE74-EFCB0B0F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7217" y="3929367"/>
            <a:ext cx="2931399" cy="2931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Guard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Guard</a:t>
            </a:r>
            <a:r>
              <a:rPr lang="en-US" sz="5400" dirty="0"/>
              <a:t> is a class annotated with the @Injectable() decorator, which implements the </a:t>
            </a:r>
            <a:r>
              <a:rPr lang="en-US" sz="5400" dirty="0" err="1"/>
              <a:t>CanActivate</a:t>
            </a:r>
            <a:r>
              <a:rPr lang="en-US" sz="540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343762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Security - Encryption and 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8FE9C-F6F7-887E-D176-0BB587D3BE57}"/>
              </a:ext>
            </a:extLst>
          </p:cNvPr>
          <p:cNvSpPr txBox="1"/>
          <p:nvPr/>
        </p:nvSpPr>
        <p:spPr>
          <a:xfrm>
            <a:off x="1183153" y="3750573"/>
            <a:ext cx="12018497" cy="343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Encryption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the process of converting human-readable plaintext to unreadable text, also known as ciphertext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91F9F-37D5-404B-4407-416E9A56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16330" y="4008184"/>
            <a:ext cx="8354291" cy="8354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F8A51-B80D-0FD7-1271-3389C9AF3C54}"/>
              </a:ext>
            </a:extLst>
          </p:cNvPr>
          <p:cNvSpPr txBox="1"/>
          <p:nvPr/>
        </p:nvSpPr>
        <p:spPr>
          <a:xfrm>
            <a:off x="1183152" y="7522473"/>
            <a:ext cx="12018497" cy="343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Two types of encryption:</a:t>
            </a:r>
          </a:p>
          <a:p>
            <a:pPr>
              <a:lnSpc>
                <a:spcPct val="150000"/>
              </a:lnSpc>
              <a:defRPr/>
            </a:pPr>
            <a:r>
              <a:rPr lang="en-US" sz="5000" dirty="0">
                <a:cs typeface="Calibri" panose="020F0502020204030204" pitchFamily="34" charset="0"/>
              </a:rPr>
              <a:t>- Symmetric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Asymmetric</a:t>
            </a:r>
          </a:p>
        </p:txBody>
      </p:sp>
    </p:spTree>
    <p:extLst>
      <p:ext uri="{BB962C8B-B14F-4D97-AF65-F5344CB8AC3E}">
        <p14:creationId xmlns:p14="http://schemas.microsoft.com/office/powerpoint/2010/main" val="1895804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Security - Encryption and hashing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8FE9C-F6F7-887E-D176-0BB587D3BE57}"/>
              </a:ext>
            </a:extLst>
          </p:cNvPr>
          <p:cNvSpPr txBox="1"/>
          <p:nvPr/>
        </p:nvSpPr>
        <p:spPr>
          <a:xfrm>
            <a:off x="5079438" y="3593894"/>
            <a:ext cx="12018497" cy="343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Hashing</a:t>
            </a: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 is the process of converting a given key into another value. In </a:t>
            </a:r>
            <a:r>
              <a:rPr kumimoji="0" lang="en-US" sz="5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NestJS</a:t>
            </a:r>
            <a:r>
              <a:rPr lang="en-US" sz="5000" dirty="0">
                <a:cs typeface="Calibri" panose="020F0502020204030204" pitchFamily="34" charset="0"/>
              </a:rPr>
              <a:t>, we can use libraries such as “</a:t>
            </a:r>
            <a:r>
              <a:rPr lang="en-US" sz="5000" dirty="0" err="1">
                <a:cs typeface="Calibri" panose="020F0502020204030204" pitchFamily="34" charset="0"/>
              </a:rPr>
              <a:t>bcrypt</a:t>
            </a:r>
            <a:r>
              <a:rPr lang="en-US" sz="5000" dirty="0">
                <a:cs typeface="Calibri" panose="020F0502020204030204" pitchFamily="34" charset="0"/>
              </a:rPr>
              <a:t>” and “argon2”</a:t>
            </a:r>
            <a:endParaRPr kumimoji="0" lang="en-US" sz="5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220CB-ACAB-FFB3-287D-C196354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1350" y="7469323"/>
            <a:ext cx="15814675" cy="50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D08750-2D71-9585-163B-41B672706BC8}"/>
              </a:ext>
            </a:extLst>
          </p:cNvPr>
          <p:cNvSpPr txBox="1"/>
          <p:nvPr/>
        </p:nvSpPr>
        <p:spPr>
          <a:xfrm>
            <a:off x="7121524" y="4190109"/>
            <a:ext cx="1014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 very much!</a:t>
            </a:r>
            <a:endParaRPr lang="en-UZ" sz="8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7093CB-3896-904F-220E-B2C352C8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9" y="1274221"/>
            <a:ext cx="7694180" cy="2110011"/>
          </a:xfrm>
        </p:spPr>
        <p:txBody>
          <a:bodyPr/>
          <a:lstStyle/>
          <a:p>
            <a:r>
              <a:rPr lang="en-US" sz="8000" b="1" dirty="0"/>
              <a:t>Any questions?</a:t>
            </a:r>
          </a:p>
        </p:txBody>
      </p:sp>
      <p:pic>
        <p:nvPicPr>
          <p:cNvPr id="4" name="Picture 3" descr="A cat yawning with its mouth open&#10;&#10;Description automatically generated">
            <a:extLst>
              <a:ext uri="{FF2B5EF4-FFF2-40B4-BE49-F238E27FC236}">
                <a16:creationId xmlns:a16="http://schemas.microsoft.com/office/drawing/2014/main" id="{C8ACF31E-0341-C61B-7307-6FB7F32C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77" y="5989054"/>
            <a:ext cx="8354817" cy="62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Guard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CB09A-198F-7B51-3567-18CFE2C31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01" y="4318236"/>
            <a:ext cx="17427171" cy="76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55325C-21B5-1FA6-547A-D950F50450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7887" y="3926600"/>
            <a:ext cx="2931400" cy="293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Pipe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Pipe</a:t>
            </a:r>
            <a:r>
              <a:rPr lang="en-US" sz="5400" dirty="0"/>
              <a:t> is a class annotated with the @Injectable() decorator, which implements the </a:t>
            </a:r>
            <a:r>
              <a:rPr lang="en-US" sz="5400" dirty="0" err="1"/>
              <a:t>PipeTransform</a:t>
            </a:r>
            <a:r>
              <a:rPr lang="en-US" sz="5400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217093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Pipe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C17B7-5BFF-9B58-B50C-E3CA0E12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87" y="4158095"/>
            <a:ext cx="17526000" cy="7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58CF87-1105-269E-2C1F-3DCA7156B0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2430" y="4222300"/>
            <a:ext cx="2282311" cy="2282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Interceptors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Interceptor</a:t>
            </a:r>
            <a:r>
              <a:rPr lang="en-US" sz="5400" dirty="0"/>
              <a:t> is a class annotated with the @Injectable() decorator and implements the </a:t>
            </a:r>
            <a:r>
              <a:rPr lang="en-US" sz="5400" dirty="0" err="1"/>
              <a:t>NestInterceptor</a:t>
            </a:r>
            <a:r>
              <a:rPr lang="en-US" sz="5400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68155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Interceptors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015BC-2CD4-354B-EF9B-9056E64EEC7D}"/>
              </a:ext>
            </a:extLst>
          </p:cNvPr>
          <p:cNvSpPr txBox="1"/>
          <p:nvPr/>
        </p:nvSpPr>
        <p:spPr>
          <a:xfrm>
            <a:off x="969220" y="3607550"/>
            <a:ext cx="17431525" cy="805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Log incoming requests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Log outgoing responses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Transform/modify incoming requests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Transform/modify outgoing responses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Validate incoming requests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Validate body of incoming requests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  <a:t>- Transform errors that are thrown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E2882-D677-8C97-A608-3A74F745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3587" y="5547677"/>
            <a:ext cx="11481346" cy="41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Interceptors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01F5B-2EC6-6557-9CC3-C501D52E1585}"/>
              </a:ext>
            </a:extLst>
          </p:cNvPr>
          <p:cNvSpPr txBox="1"/>
          <p:nvPr/>
        </p:nvSpPr>
        <p:spPr>
          <a:xfrm>
            <a:off x="18247414" y="4147718"/>
            <a:ext cx="6284015" cy="476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Here, we “intercept” the requests and then print out the method and URL.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35051-982B-582C-7FD8-F65DB858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27" y="4147718"/>
            <a:ext cx="16783437" cy="82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9889"/>
      </p:ext>
    </p:extLst>
  </p:cSld>
  <p:clrMapOvr>
    <a:masterClrMapping/>
  </p:clrMapOvr>
</p:sld>
</file>

<file path=ppt/theme/theme1.xml><?xml version="1.0" encoding="utf-8"?>
<a:theme xmlns:a="http://schemas.openxmlformats.org/drawingml/2006/main" name="Grab &amp; Go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g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ink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en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im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lu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1D659BD5660A45B0E8E86A161FE968" ma:contentTypeVersion="15" ma:contentTypeDescription="Create a new document." ma:contentTypeScope="" ma:versionID="d5d55bfbb23a874da73b82f0f209658d">
  <xsd:schema xmlns:xsd="http://www.w3.org/2001/XMLSchema" xmlns:xs="http://www.w3.org/2001/XMLSchema" xmlns:p="http://schemas.microsoft.com/office/2006/metadata/properties" xmlns:ns2="6c68989a-cfc4-4a02-8439-39b0307deefd" xmlns:ns3="d947ce1d-beda-4eb5-8343-e37e5fe87690" targetNamespace="http://schemas.microsoft.com/office/2006/metadata/properties" ma:root="true" ma:fieldsID="93df0574ecf0f68f225779b2f1ff8318" ns2:_="" ns3:_="">
    <xsd:import namespace="6c68989a-cfc4-4a02-8439-39b0307deefd"/>
    <xsd:import namespace="d947ce1d-beda-4eb5-8343-e37e5fe876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8989a-cfc4-4a02-8439-39b0307d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79afa94-9a69-4bfd-bbec-e2a1a34c6d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7ce1d-beda-4eb5-8343-e37e5fe876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2d01f23-d6e1-4520-b7ff-db17f5e4f4ad}" ma:internalName="TaxCatchAll" ma:showField="CatchAllData" ma:web="d947ce1d-beda-4eb5-8343-e37e5fe876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47ce1d-beda-4eb5-8343-e37e5fe87690" xsi:nil="true"/>
    <lcf76f155ced4ddcb4097134ff3c332f xmlns="6c68989a-cfc4-4a02-8439-39b0307deefd">
      <Terms xmlns="http://schemas.microsoft.com/office/infopath/2007/PartnerControls"/>
    </lcf76f155ced4ddcb4097134ff3c332f>
    <SharedWithUsers xmlns="d947ce1d-beda-4eb5-8343-e37e5fe87690">
      <UserInfo>
        <DisplayName>Lamese Waterfield</DisplayName>
        <AccountId>13</AccountId>
        <AccountType/>
      </UserInfo>
      <UserInfo>
        <DisplayName>Joshua Lawrence</DisplayName>
        <AccountId>14</AccountId>
        <AccountType/>
      </UserInfo>
      <UserInfo>
        <DisplayName>Ellie Jones</DisplayName>
        <AccountId>15</AccountId>
        <AccountType/>
      </UserInfo>
      <UserInfo>
        <DisplayName>Rae Felte</DisplayName>
        <AccountId>18</AccountId>
        <AccountType/>
      </UserInfo>
      <UserInfo>
        <DisplayName>Crystal Almonte</DisplayName>
        <AccountId>20</AccountId>
        <AccountType/>
      </UserInfo>
      <UserInfo>
        <DisplayName>Julia Palme</DisplayName>
        <AccountId>16</AccountId>
        <AccountType/>
      </UserInfo>
      <UserInfo>
        <DisplayName>Jenna Zwick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60FBF64-A623-438C-BB28-A72410598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68989a-cfc4-4a02-8439-39b0307deefd"/>
    <ds:schemaRef ds:uri="d947ce1d-beda-4eb5-8343-e37e5fe876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E3E035-0BCF-4554-8074-2C8C101C3C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213BE4-CC21-401B-A9B8-F20F545F99C4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6c68989a-cfc4-4a02-8439-39b0307deefd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947ce1d-beda-4eb5-8343-e37e5fe87690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5120</TotalTime>
  <Words>619</Words>
  <Application>Microsoft Office PowerPoint</Application>
  <PresentationFormat>Custom</PresentationFormat>
  <Paragraphs>98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Aeonik Pro Medium</vt:lpstr>
      <vt:lpstr>Calibri</vt:lpstr>
      <vt:lpstr>Arial</vt:lpstr>
      <vt:lpstr>Aeonik Pro</vt:lpstr>
      <vt:lpstr>Aeonik Pro Light</vt:lpstr>
      <vt:lpstr>WordVisi_MSFontService</vt:lpstr>
      <vt:lpstr>Grab &amp; Go Slides</vt:lpstr>
      <vt:lpstr>Orange Template</vt:lpstr>
      <vt:lpstr>Pink Template</vt:lpstr>
      <vt:lpstr>Green Template</vt:lpstr>
      <vt:lpstr>Lime Template</vt:lpstr>
      <vt:lpstr>Blue Template</vt:lpstr>
      <vt:lpstr>Diving into NestJS: Building Enterprise Web Applications</vt:lpstr>
      <vt:lpstr>Agenda for today</vt:lpstr>
      <vt:lpstr>Guard</vt:lpstr>
      <vt:lpstr>Guard</vt:lpstr>
      <vt:lpstr>Pipe</vt:lpstr>
      <vt:lpstr>Pipe</vt:lpstr>
      <vt:lpstr>Interceptors</vt:lpstr>
      <vt:lpstr>Interceptors</vt:lpstr>
      <vt:lpstr>Interceptors</vt:lpstr>
      <vt:lpstr>Exception Filter</vt:lpstr>
      <vt:lpstr>Exception Filter</vt:lpstr>
      <vt:lpstr>Exception Filter </vt:lpstr>
      <vt:lpstr>Exception Filter - Example</vt:lpstr>
      <vt:lpstr>Nest CLI</vt:lpstr>
      <vt:lpstr>Nest CLI - Installation</vt:lpstr>
      <vt:lpstr>Nest CLI - Commands</vt:lpstr>
      <vt:lpstr>Data validation</vt:lpstr>
      <vt:lpstr>Data validation - DTO</vt:lpstr>
      <vt:lpstr>Data validation - DTO Example</vt:lpstr>
      <vt:lpstr>File upload</vt:lpstr>
      <vt:lpstr>File upload - With Body</vt:lpstr>
      <vt:lpstr>File upload - File Validation</vt:lpstr>
      <vt:lpstr>NestJS and Databases</vt:lpstr>
      <vt:lpstr>NestJS and Databases – ORM/ODM</vt:lpstr>
      <vt:lpstr>Authentication and Authorization</vt:lpstr>
      <vt:lpstr>Authentication</vt:lpstr>
      <vt:lpstr>Authentication - Patterns</vt:lpstr>
      <vt:lpstr>Authorization</vt:lpstr>
      <vt:lpstr>Security</vt:lpstr>
      <vt:lpstr>Security - Encryption and hashing</vt:lpstr>
      <vt:lpstr>Security - Encryption and hashing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Chen</dc:creator>
  <cp:lastModifiedBy>Aziz Bektemirov</cp:lastModifiedBy>
  <cp:revision>326</cp:revision>
  <dcterms:created xsi:type="dcterms:W3CDTF">2023-04-03T23:16:45Z</dcterms:created>
  <dcterms:modified xsi:type="dcterms:W3CDTF">2023-10-09T09:32:15Z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0x010100B41D659BD5660A45B0E8E86A161FE968</vt:lpwstr>
  </property>
  <property fmtid="{D5CDD505-2E9C-101B-9397-08002B2CF9AE}" pid="3" name="MediaServiceImageTags">
    <vt:lpwstr/>
  </property>
</Properties>
</file>